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Old Standard TT"/>
      <p:regular r:id="rId35"/>
      <p:bold r:id="rId36"/>
      <p: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OldStandardTT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OldStandardTT-italic.fntdata"/><Relationship Id="rId14" Type="http://schemas.openxmlformats.org/officeDocument/2006/relationships/slide" Target="slides/slide9.xml"/><Relationship Id="rId36" Type="http://schemas.openxmlformats.org/officeDocument/2006/relationships/font" Target="fonts/OldStandardTT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1d83396227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1d83396227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TODO: small graphic to communicate how to do it</a:t>
            </a:r>
            <a:endParaRPr sz="25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1d83396227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1d83396227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3b24d11bc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3b24d11bc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plot?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3b24d11bc8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3b24d11bc8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3b24d11bc8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3b24d11bc8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3b24d11bc8_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3b24d11bc8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3b24d11bc8_2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3b24d11bc8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3b24d11bc8_2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3b24d11bc8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more work on this? Show LM results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3b24d11bc8_2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3b24d11bc8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TODO:</a:t>
            </a:r>
            <a:br>
              <a:rPr lang="en"/>
            </a:br>
            <a:r>
              <a:rPr lang="en"/>
              <a:t>Max point size bigger for marshfield and river falls</a:t>
            </a:r>
            <a:br>
              <a:rPr lang="en"/>
            </a:br>
            <a:r>
              <a:rPr lang="en"/>
              <a:t>Make x, y, site label only show once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1d83396227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1d83396227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1d8339622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1d8339622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1d83396227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1d83396227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TODO: regen plot</a:t>
            </a:r>
            <a:b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</a:b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Top label: “Signal”, left label: “Variance Source”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1d83396227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1d83396227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</a:pPr>
            <a:r>
              <a:rPr lang="en" sz="1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Testing/case data 1 day sample</a:t>
            </a:r>
            <a:endParaRPr sz="14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</a:pPr>
            <a:r>
              <a:rPr lang="en" sz="1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Shedding ~6 day window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1d83396227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1d83396227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filter out values below the LOD.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use a 3-day rolling sum of confirmed cases / 3 day rolling sum of tests.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use a non-parametric correlation test.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Variant timeframes are when a variant was over 50% of the total cases.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White boxes indicate over or underflow values.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Unknown</a:t>
            </a:r>
            <a:r>
              <a:rPr lang="en"/>
              <a:t> whether this is accurate or we need better data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1d83396227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1d83396227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1d83396227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1d83396227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1d83396227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1d83396227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scan thing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1d83396227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1d83396227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3b24d11bc8_2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3b24d11bc8_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1d83396227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1d83396227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1d83396227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1d8339622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1d83396227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1d83396227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3c71cb06d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3c71cb06d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3c71cb06d7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3c71cb06d7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3c71cb06d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3c71cb06d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3b24d11bc8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3b24d11bc8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TODO: </a:t>
            </a:r>
            <a:endParaRPr sz="14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Make x axis label more readable</a:t>
            </a:r>
            <a:endParaRPr sz="14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3b24d11bc8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3b24d11bc8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3b24d11bc8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3b24d11bc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TODO: Switch red and blue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4914000"/>
            <a:ext cx="9144000" cy="2295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56825"/>
            <a:ext cx="9144000" cy="867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31.png"/><Relationship Id="rId5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Relationship Id="rId5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436500" y="1738475"/>
            <a:ext cx="8118600" cy="151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Exploration of Wisconsin Based</a:t>
            </a:r>
            <a:r>
              <a:rPr lang="en"/>
              <a:t> Wastewater Epidemiology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1144350" y="3831375"/>
            <a:ext cx="7476300" cy="11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559"/>
              <a:t>Marlin Lee, Kyllan Wunder, Abe Megahed</a:t>
            </a:r>
            <a:endParaRPr sz="6559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559"/>
              <a:t>Data Science Institute, University of Wisconsin-Madison</a:t>
            </a:r>
            <a:br>
              <a:rPr lang="en" sz="6559"/>
            </a:br>
            <a:r>
              <a:rPr lang="en" sz="6559"/>
              <a:t>Special thanks to Dagmara Antkiewicz, </a:t>
            </a:r>
            <a:r>
              <a:rPr lang="en" sz="6559"/>
              <a:t>Adelaide Roguet</a:t>
            </a:r>
            <a:br>
              <a:rPr lang="en" sz="6559"/>
            </a:br>
            <a:r>
              <a:rPr lang="en" sz="6559"/>
              <a:t>from the Wisconsin </a:t>
            </a:r>
            <a:r>
              <a:rPr lang="en" sz="6559"/>
              <a:t>State Lab of Hygiene</a:t>
            </a:r>
            <a:br>
              <a:rPr lang="en" sz="6559"/>
            </a:br>
            <a:endParaRPr sz="6559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roplet.png" id="61" name="Google Shape;6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3163" y="321525"/>
            <a:ext cx="837674" cy="115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250" y="3885302"/>
            <a:ext cx="426350" cy="670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Outlier Detection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171600"/>
            <a:ext cx="7269900" cy="3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Look at </a:t>
            </a:r>
            <a:r>
              <a:rPr lang="en"/>
              <a:t>local spikes</a:t>
            </a:r>
            <a:r>
              <a:rPr lang="en"/>
              <a:t> 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Only </a:t>
            </a:r>
            <a:r>
              <a:rPr lang="en"/>
              <a:t>requires</a:t>
            </a:r>
            <a:r>
              <a:rPr lang="en"/>
              <a:t> 7 data points / at most 2 week future knowledge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Pick threshold based on </a:t>
            </a:r>
            <a:r>
              <a:rPr lang="en"/>
              <a:t>historical</a:t>
            </a:r>
            <a:r>
              <a:rPr lang="en"/>
              <a:t> spike data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Controls for </a:t>
            </a:r>
            <a:r>
              <a:rPr lang="en"/>
              <a:t>difference</a:t>
            </a:r>
            <a:r>
              <a:rPr lang="en"/>
              <a:t> </a:t>
            </a:r>
            <a:r>
              <a:rPr lang="en"/>
              <a:t>frequencies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Problems: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Inconsistent frequency of wastewater collection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Solution must be able to handle this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Low minimum frequency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One measurement / week means 2 future data points is a soft cap on influence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Removing data means no measurement for the week</a:t>
            </a:r>
            <a:endParaRPr/>
          </a:p>
        </p:txBody>
      </p:sp>
      <p:grpSp>
        <p:nvGrpSpPr>
          <p:cNvPr id="128" name="Google Shape;128;p22"/>
          <p:cNvGrpSpPr/>
          <p:nvPr/>
        </p:nvGrpSpPr>
        <p:grpSpPr>
          <a:xfrm>
            <a:off x="6038850" y="2675401"/>
            <a:ext cx="2793450" cy="823775"/>
            <a:chOff x="6038850" y="2751601"/>
            <a:chExt cx="2793450" cy="823775"/>
          </a:xfrm>
        </p:grpSpPr>
        <p:pic>
          <p:nvPicPr>
            <p:cNvPr id="129" name="Google Shape;129;p22"/>
            <p:cNvPicPr preferRelativeResize="0"/>
            <p:nvPr/>
          </p:nvPicPr>
          <p:blipFill rotWithShape="1">
            <a:blip r:embed="rId3">
              <a:alphaModFix/>
            </a:blip>
            <a:srcRect b="6270" l="0" r="0" t="0"/>
            <a:stretch/>
          </p:blipFill>
          <p:spPr>
            <a:xfrm>
              <a:off x="6038850" y="2751601"/>
              <a:ext cx="2793450" cy="823775"/>
            </a:xfrm>
            <a:prstGeom prst="rect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30" name="Google Shape;130;p22"/>
            <p:cNvSpPr/>
            <p:nvPr/>
          </p:nvSpPr>
          <p:spPr>
            <a:xfrm>
              <a:off x="6137825" y="2938272"/>
              <a:ext cx="2586900" cy="140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11700" y="445025"/>
            <a:ext cx="4260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Outlier Removal</a:t>
            </a:r>
            <a:endParaRPr/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311700" y="1171600"/>
            <a:ext cx="3544800" cy="23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Removing outliers fixes issues on a small time scale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Does not </a:t>
            </a:r>
            <a:r>
              <a:rPr lang="en"/>
              <a:t>meaningfully</a:t>
            </a:r>
            <a:r>
              <a:rPr lang="en"/>
              <a:t> improve overall trend</a:t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2575" y="86750"/>
            <a:ext cx="4888826" cy="488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Smoothing</a:t>
            </a:r>
            <a:endParaRPr/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366825" y="1058225"/>
            <a:ext cx="3791100" cy="36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Smoothing removes </a:t>
            </a:r>
            <a:r>
              <a:rPr lang="en"/>
              <a:t>high frequency noise </a:t>
            </a:r>
            <a:r>
              <a:rPr lang="en"/>
              <a:t>in the data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Approach: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Use right aligned Median smoothing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Issues: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Sitewise Inconsistent frequency of wastewater collection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Results: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Smoothed data (lines) provide better trending indicators than non-smoothed data (points)</a:t>
            </a:r>
            <a:endParaRPr/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2325" y="1150475"/>
            <a:ext cx="5029551" cy="310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2289" y="1193250"/>
            <a:ext cx="5029586" cy="310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Normalization</a:t>
            </a:r>
            <a:endParaRPr/>
          </a:p>
        </p:txBody>
      </p:sp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311700" y="1058225"/>
            <a:ext cx="4813500" cy="37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Goals: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We want measurement to represent the true presence of Covid in the community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Concerns: 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Does the signal scale with population?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Does the signal scale with the </a:t>
            </a:r>
            <a:br>
              <a:rPr lang="en"/>
            </a:br>
            <a:r>
              <a:rPr lang="en"/>
              <a:t>collection method (tests, flow)?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Results: 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Reduced variance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Better captures underlying signal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Reduced model error</a:t>
            </a:r>
            <a:endParaRPr/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9525" y="248800"/>
            <a:ext cx="3034300" cy="187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9900" y="2656009"/>
            <a:ext cx="3124325" cy="192826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5"/>
          <p:cNvSpPr txBox="1"/>
          <p:nvPr/>
        </p:nvSpPr>
        <p:spPr>
          <a:xfrm>
            <a:off x="5083950" y="445025"/>
            <a:ext cx="76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Before: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55" name="Google Shape;155;p25"/>
          <p:cNvSpPr txBox="1"/>
          <p:nvPr/>
        </p:nvSpPr>
        <p:spPr>
          <a:xfrm>
            <a:off x="5125200" y="2656000"/>
            <a:ext cx="67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After: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7975" y="378025"/>
            <a:ext cx="2654326" cy="21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2425" y="2607925"/>
            <a:ext cx="2909875" cy="2165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68732" y="301825"/>
            <a:ext cx="2787367" cy="222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311700" y="445025"/>
            <a:ext cx="85206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Normalization of Gene Copies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311700" y="1468325"/>
            <a:ext cx="2269200" cy="18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Gene * Flow Rate / Population has the lowest </a:t>
            </a:r>
            <a:r>
              <a:rPr lang="en"/>
              <a:t>covariation</a:t>
            </a:r>
            <a:endParaRPr/>
          </a:p>
        </p:txBody>
      </p:sp>
      <p:pic>
        <p:nvPicPr>
          <p:cNvPr id="165" name="Google Shape;165;p26"/>
          <p:cNvPicPr preferRelativeResize="0"/>
          <p:nvPr/>
        </p:nvPicPr>
        <p:blipFill rotWithShape="1">
          <a:blip r:embed="rId3">
            <a:alphaModFix/>
          </a:blip>
          <a:srcRect b="0" l="2610" r="0" t="0"/>
          <a:stretch/>
        </p:blipFill>
        <p:spPr>
          <a:xfrm>
            <a:off x="3634350" y="1338775"/>
            <a:ext cx="5144826" cy="326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6"/>
          <p:cNvSpPr txBox="1"/>
          <p:nvPr/>
        </p:nvSpPr>
        <p:spPr>
          <a:xfrm rot="-1125">
            <a:off x="2958025" y="2595415"/>
            <a:ext cx="917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ld Standard TT"/>
                <a:ea typeface="Old Standard TT"/>
                <a:cs typeface="Old Standard TT"/>
                <a:sym typeface="Old Standard TT"/>
              </a:rPr>
              <a:t>Copies / </a:t>
            </a:r>
            <a:br>
              <a:rPr lang="en" sz="1000">
                <a:latin typeface="Old Standard TT"/>
                <a:ea typeface="Old Standard TT"/>
                <a:cs typeface="Old Standard TT"/>
                <a:sym typeface="Old Standard TT"/>
              </a:rPr>
            </a:br>
            <a:r>
              <a:rPr lang="en" sz="1000">
                <a:latin typeface="Old Standard TT"/>
                <a:ea typeface="Old Standard TT"/>
                <a:cs typeface="Old Standard TT"/>
                <a:sym typeface="Old Standard TT"/>
              </a:rPr>
              <a:t>Liter / </a:t>
            </a:r>
            <a:br>
              <a:rPr lang="en" sz="1000">
                <a:latin typeface="Old Standard TT"/>
                <a:ea typeface="Old Standard TT"/>
                <a:cs typeface="Old Standard TT"/>
                <a:sym typeface="Old Standard TT"/>
              </a:rPr>
            </a:br>
            <a:r>
              <a:rPr lang="en" sz="1000">
                <a:latin typeface="Old Standard TT"/>
                <a:ea typeface="Old Standard TT"/>
                <a:cs typeface="Old Standard TT"/>
                <a:sym typeface="Old Standard TT"/>
              </a:rPr>
              <a:t>Person </a:t>
            </a:r>
            <a:endParaRPr sz="1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67" name="Google Shape;167;p26"/>
          <p:cNvSpPr txBox="1"/>
          <p:nvPr/>
        </p:nvSpPr>
        <p:spPr>
          <a:xfrm>
            <a:off x="3001225" y="1468325"/>
            <a:ext cx="63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ld Standard TT"/>
                <a:ea typeface="Old Standard TT"/>
                <a:cs typeface="Old Standard TT"/>
                <a:sym typeface="Old Standard TT"/>
              </a:rPr>
              <a:t>Copies / </a:t>
            </a:r>
            <a:br>
              <a:rPr lang="en" sz="1000">
                <a:latin typeface="Old Standard TT"/>
                <a:ea typeface="Old Standard TT"/>
                <a:cs typeface="Old Standard TT"/>
                <a:sym typeface="Old Standard TT"/>
              </a:rPr>
            </a:br>
            <a:r>
              <a:rPr lang="en" sz="1000">
                <a:latin typeface="Old Standard TT"/>
                <a:ea typeface="Old Standard TT"/>
                <a:cs typeface="Old Standard TT"/>
                <a:sym typeface="Old Standard TT"/>
              </a:rPr>
              <a:t>liter</a:t>
            </a:r>
            <a:endParaRPr sz="1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68" name="Google Shape;168;p26"/>
          <p:cNvSpPr txBox="1"/>
          <p:nvPr/>
        </p:nvSpPr>
        <p:spPr>
          <a:xfrm rot="-1525">
            <a:off x="2958028" y="3722966"/>
            <a:ext cx="67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ld Standard TT"/>
                <a:ea typeface="Old Standard TT"/>
                <a:cs typeface="Old Standard TT"/>
                <a:sym typeface="Old Standard TT"/>
              </a:rPr>
              <a:t>Copies / </a:t>
            </a:r>
            <a:br>
              <a:rPr lang="en" sz="1000">
                <a:latin typeface="Old Standard TT"/>
                <a:ea typeface="Old Standard TT"/>
                <a:cs typeface="Old Standard TT"/>
                <a:sym typeface="Old Standard TT"/>
              </a:rPr>
            </a:br>
            <a:r>
              <a:rPr lang="en" sz="1000">
                <a:latin typeface="Old Standard TT"/>
                <a:ea typeface="Old Standard TT"/>
                <a:cs typeface="Old Standard TT"/>
                <a:sym typeface="Old Standard TT"/>
              </a:rPr>
              <a:t>Person</a:t>
            </a:r>
            <a:endParaRPr sz="1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169" name="Google Shape;169;p26"/>
          <p:cNvCxnSpPr>
            <a:stCxn id="164" idx="2"/>
            <a:endCxn id="168" idx="1"/>
          </p:cNvCxnSpPr>
          <p:nvPr/>
        </p:nvCxnSpPr>
        <p:spPr>
          <a:xfrm flipH="1" rot="-5400000">
            <a:off x="1854750" y="2866175"/>
            <a:ext cx="694800" cy="1511700"/>
          </a:xfrm>
          <a:prstGeom prst="curvedConnector2">
            <a:avLst/>
          </a:prstGeom>
          <a:noFill/>
          <a:ln cap="flat" cmpd="sng" w="38100">
            <a:solidFill>
              <a:srgbClr val="9801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Normalization of Reported Cases</a:t>
            </a:r>
            <a:endParaRPr/>
          </a:p>
        </p:txBody>
      </p:sp>
      <p:pic>
        <p:nvPicPr>
          <p:cNvPr id="175" name="Google Shape;175;p27"/>
          <p:cNvPicPr preferRelativeResize="0"/>
          <p:nvPr/>
        </p:nvPicPr>
        <p:blipFill rotWithShape="1">
          <a:blip r:embed="rId3">
            <a:alphaModFix/>
          </a:blip>
          <a:srcRect b="0" l="2884" r="0" t="0"/>
          <a:stretch/>
        </p:blipFill>
        <p:spPr>
          <a:xfrm>
            <a:off x="3360550" y="1201800"/>
            <a:ext cx="5365950" cy="3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7"/>
          <p:cNvSpPr txBox="1"/>
          <p:nvPr>
            <p:ph idx="1" type="body"/>
          </p:nvPr>
        </p:nvSpPr>
        <p:spPr>
          <a:xfrm>
            <a:off x="365050" y="1474275"/>
            <a:ext cx="2053200" cy="16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Percent positive has the lowest covariation</a:t>
            </a:r>
            <a:endParaRPr/>
          </a:p>
        </p:txBody>
      </p:sp>
      <p:cxnSp>
        <p:nvCxnSpPr>
          <p:cNvPr id="177" name="Google Shape;177;p27"/>
          <p:cNvCxnSpPr>
            <a:stCxn id="176" idx="2"/>
          </p:cNvCxnSpPr>
          <p:nvPr/>
        </p:nvCxnSpPr>
        <p:spPr>
          <a:xfrm flipH="1" rot="-5400000">
            <a:off x="1664650" y="2825475"/>
            <a:ext cx="747600" cy="1293600"/>
          </a:xfrm>
          <a:prstGeom prst="curvedConnector2">
            <a:avLst/>
          </a:prstGeom>
          <a:noFill/>
          <a:ln cap="flat" cmpd="sng" w="38100">
            <a:solidFill>
              <a:srgbClr val="9801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" name="Google Shape;178;p27"/>
          <p:cNvSpPr txBox="1"/>
          <p:nvPr/>
        </p:nvSpPr>
        <p:spPr>
          <a:xfrm rot="-1525">
            <a:off x="2696425" y="2571894"/>
            <a:ext cx="67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Cases /</a:t>
            </a:r>
            <a:endParaRPr sz="1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Person</a:t>
            </a:r>
            <a:endParaRPr sz="1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79" name="Google Shape;179;p27"/>
          <p:cNvSpPr txBox="1"/>
          <p:nvPr/>
        </p:nvSpPr>
        <p:spPr>
          <a:xfrm>
            <a:off x="2696425" y="1474275"/>
            <a:ext cx="67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ld Standard TT"/>
                <a:ea typeface="Old Standard TT"/>
                <a:cs typeface="Old Standard TT"/>
                <a:sym typeface="Old Standard TT"/>
              </a:rPr>
              <a:t>Cases</a:t>
            </a:r>
            <a:endParaRPr sz="1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80" name="Google Shape;180;p27"/>
          <p:cNvSpPr txBox="1"/>
          <p:nvPr/>
        </p:nvSpPr>
        <p:spPr>
          <a:xfrm rot="-1525">
            <a:off x="2696425" y="3722966"/>
            <a:ext cx="67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Cases /</a:t>
            </a:r>
            <a:endParaRPr sz="1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Tests</a:t>
            </a:r>
            <a:endParaRPr sz="1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Level of Detection (LOD) Filtering</a:t>
            </a:r>
            <a:endParaRPr/>
          </a:p>
        </p:txBody>
      </p:sp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311700" y="1171600"/>
            <a:ext cx="3561000" cy="3397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Reported LOD changed over: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Time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Location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Method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occurrence of low case rates appears to be correlated with being below the LOD, independent of variations in gene copies.</a:t>
            </a:r>
            <a:endParaRPr/>
          </a:p>
        </p:txBody>
      </p:sp>
      <p:pic>
        <p:nvPicPr>
          <p:cNvPr id="187" name="Google Shape;1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2975" y="1114900"/>
            <a:ext cx="4388219" cy="351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311700" y="445025"/>
            <a:ext cx="4770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Level of Detection Regulating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9"/>
          <p:cNvSpPr txBox="1"/>
          <p:nvPr>
            <p:ph idx="1" type="body"/>
          </p:nvPr>
        </p:nvSpPr>
        <p:spPr>
          <a:xfrm>
            <a:off x="225325" y="1058225"/>
            <a:ext cx="4125300" cy="1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Controlling for values below the LOD threshold helps to reveal a more distinct trend.</a:t>
            </a:r>
            <a:r>
              <a:rPr lang="en"/>
              <a:t> 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There is a decently strong connection between cases and N1/N2 concentration discounting time.</a:t>
            </a:r>
            <a:endParaRPr/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8375" y="245100"/>
            <a:ext cx="2769200" cy="206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8375" y="2571750"/>
            <a:ext cx="2769200" cy="209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4629950" y="1058225"/>
            <a:ext cx="1079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Drop values below LOD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97" name="Google Shape;197;p29"/>
          <p:cNvSpPr txBox="1"/>
          <p:nvPr/>
        </p:nvSpPr>
        <p:spPr>
          <a:xfrm>
            <a:off x="4660987" y="3121850"/>
            <a:ext cx="1079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Set values below LOD to LOD / 2 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98" name="Google Shape;19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1662" y="2686791"/>
            <a:ext cx="2732088" cy="20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9"/>
          <p:cNvSpPr txBox="1"/>
          <p:nvPr/>
        </p:nvSpPr>
        <p:spPr>
          <a:xfrm>
            <a:off x="490496" y="3287900"/>
            <a:ext cx="948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No values removed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7375" y="1109750"/>
            <a:ext cx="5806999" cy="358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7489" y="1109750"/>
            <a:ext cx="5806886" cy="358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Between Reported Cases and </a:t>
            </a:r>
            <a:r>
              <a:rPr lang="en"/>
              <a:t>Gene Copies</a:t>
            </a:r>
            <a:endParaRPr/>
          </a:p>
        </p:txBody>
      </p:sp>
      <p:pic>
        <p:nvPicPr>
          <p:cNvPr id="207" name="Google Shape;20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524025" y="2571750"/>
            <a:ext cx="2265774" cy="139952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0"/>
          <p:cNvSpPr txBox="1"/>
          <p:nvPr/>
        </p:nvSpPr>
        <p:spPr>
          <a:xfrm>
            <a:off x="503250" y="4293500"/>
            <a:ext cx="215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N1, N2 = gene markers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9" name="Google Shape;209;p30"/>
          <p:cNvSpPr txBox="1"/>
          <p:nvPr>
            <p:ph idx="1" type="body"/>
          </p:nvPr>
        </p:nvSpPr>
        <p:spPr>
          <a:xfrm>
            <a:off x="311700" y="1237525"/>
            <a:ext cx="2451900" cy="16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</a:t>
            </a:r>
            <a:r>
              <a:rPr lang="en"/>
              <a:t>eported cases </a:t>
            </a:r>
            <a:r>
              <a:rPr lang="en"/>
              <a:t>(above) track with g</a:t>
            </a:r>
            <a:r>
              <a:rPr lang="en"/>
              <a:t>ene copies </a:t>
            </a:r>
            <a:r>
              <a:rPr lang="en"/>
              <a:t>(below) over time.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Variance Analysis Overview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1"/>
          <p:cNvSpPr txBox="1"/>
          <p:nvPr>
            <p:ph idx="1" type="body"/>
          </p:nvPr>
        </p:nvSpPr>
        <p:spPr>
          <a:xfrm>
            <a:off x="311700" y="1171600"/>
            <a:ext cx="5118600" cy="32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Made easy: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WSLH ran a high </a:t>
            </a:r>
            <a:r>
              <a:rPr lang="en"/>
              <a:t>frequency testing period at 10 sites for 42 days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day 3 filters were collected with 3 measurements each meaning 9 total measurements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to calculate sources of error in each step of collection	</a:t>
            </a:r>
            <a:endParaRPr/>
          </a:p>
        </p:txBody>
      </p:sp>
      <p:pic>
        <p:nvPicPr>
          <p:cNvPr id="216" name="Google Shape;2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1012" y="73161"/>
            <a:ext cx="1356954" cy="1356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1"/>
          <p:cNvPicPr preferRelativeResize="0"/>
          <p:nvPr/>
        </p:nvPicPr>
        <p:blipFill rotWithShape="1">
          <a:blip r:embed="rId4">
            <a:alphaModFix/>
          </a:blip>
          <a:srcRect b="17680" l="14876" r="16057" t="19108"/>
          <a:stretch/>
        </p:blipFill>
        <p:spPr>
          <a:xfrm>
            <a:off x="7755487" y="2172687"/>
            <a:ext cx="465800" cy="42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1"/>
          <p:cNvPicPr preferRelativeResize="0"/>
          <p:nvPr/>
        </p:nvPicPr>
        <p:blipFill rotWithShape="1">
          <a:blip r:embed="rId4">
            <a:alphaModFix/>
          </a:blip>
          <a:srcRect b="17680" l="14876" r="16057" t="19108"/>
          <a:stretch/>
        </p:blipFill>
        <p:spPr>
          <a:xfrm>
            <a:off x="7095150" y="2172687"/>
            <a:ext cx="465800" cy="42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1"/>
          <p:cNvPicPr preferRelativeResize="0"/>
          <p:nvPr/>
        </p:nvPicPr>
        <p:blipFill rotWithShape="1">
          <a:blip r:embed="rId4">
            <a:alphaModFix/>
          </a:blip>
          <a:srcRect b="17680" l="14876" r="16057" t="19108"/>
          <a:stretch/>
        </p:blipFill>
        <p:spPr>
          <a:xfrm>
            <a:off x="6434812" y="2172687"/>
            <a:ext cx="465800" cy="42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99012" y="3551425"/>
            <a:ext cx="1440975" cy="144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" name="Google Shape;221;p31"/>
          <p:cNvCxnSpPr>
            <a:stCxn id="216" idx="2"/>
            <a:endCxn id="218" idx="0"/>
          </p:cNvCxnSpPr>
          <p:nvPr/>
        </p:nvCxnSpPr>
        <p:spPr>
          <a:xfrm>
            <a:off x="7319489" y="1430087"/>
            <a:ext cx="8700" cy="742500"/>
          </a:xfrm>
          <a:prstGeom prst="straightConnector1">
            <a:avLst/>
          </a:prstGeom>
          <a:noFill/>
          <a:ln cap="flat" cmpd="sng" w="38100">
            <a:solidFill>
              <a:srgbClr val="9801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2" name="Google Shape;222;p31"/>
          <p:cNvCxnSpPr/>
          <p:nvPr/>
        </p:nvCxnSpPr>
        <p:spPr>
          <a:xfrm flipH="1">
            <a:off x="7310950" y="2675187"/>
            <a:ext cx="17100" cy="1172400"/>
          </a:xfrm>
          <a:prstGeom prst="straightConnector1">
            <a:avLst/>
          </a:prstGeom>
          <a:noFill/>
          <a:ln cap="flat" cmpd="sng" w="38100">
            <a:solidFill>
              <a:srgbClr val="9801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" name="Google Shape;223;p31"/>
          <p:cNvCxnSpPr>
            <a:stCxn id="216" idx="2"/>
            <a:endCxn id="219" idx="0"/>
          </p:cNvCxnSpPr>
          <p:nvPr/>
        </p:nvCxnSpPr>
        <p:spPr>
          <a:xfrm flipH="1">
            <a:off x="6667589" y="1430087"/>
            <a:ext cx="651900" cy="742500"/>
          </a:xfrm>
          <a:prstGeom prst="straightConnector1">
            <a:avLst/>
          </a:prstGeom>
          <a:noFill/>
          <a:ln cap="flat" cmpd="sng" w="38100">
            <a:solidFill>
              <a:srgbClr val="9801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4" name="Google Shape;224;p31"/>
          <p:cNvCxnSpPr>
            <a:stCxn id="216" idx="2"/>
            <a:endCxn id="217" idx="0"/>
          </p:cNvCxnSpPr>
          <p:nvPr/>
        </p:nvCxnSpPr>
        <p:spPr>
          <a:xfrm>
            <a:off x="7319489" y="1430087"/>
            <a:ext cx="669000" cy="742500"/>
          </a:xfrm>
          <a:prstGeom prst="straightConnector1">
            <a:avLst/>
          </a:prstGeom>
          <a:noFill/>
          <a:ln cap="flat" cmpd="sng" w="38100">
            <a:solidFill>
              <a:srgbClr val="9801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5" name="Google Shape;225;p31"/>
          <p:cNvCxnSpPr/>
          <p:nvPr/>
        </p:nvCxnSpPr>
        <p:spPr>
          <a:xfrm flipH="1">
            <a:off x="7025350" y="2675187"/>
            <a:ext cx="302700" cy="1100400"/>
          </a:xfrm>
          <a:prstGeom prst="straightConnector1">
            <a:avLst/>
          </a:prstGeom>
          <a:noFill/>
          <a:ln cap="flat" cmpd="sng" w="38100">
            <a:solidFill>
              <a:srgbClr val="9801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6" name="Google Shape;226;p31"/>
          <p:cNvCxnSpPr/>
          <p:nvPr/>
        </p:nvCxnSpPr>
        <p:spPr>
          <a:xfrm>
            <a:off x="7328050" y="2675187"/>
            <a:ext cx="253500" cy="1122300"/>
          </a:xfrm>
          <a:prstGeom prst="straightConnector1">
            <a:avLst/>
          </a:prstGeom>
          <a:noFill/>
          <a:ln cap="flat" cmpd="sng" w="38100">
            <a:solidFill>
              <a:srgbClr val="9801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Outline:</a:t>
            </a:r>
            <a:endParaRPr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Problem Definition</a:t>
            </a:r>
            <a:endParaRPr sz="21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What's</a:t>
            </a:r>
            <a:r>
              <a:rPr lang="en" sz="1700"/>
              <a:t> WBE(Wastewater-Based Epidemiology)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Data sources - where is the data from (collection, </a:t>
            </a:r>
            <a:r>
              <a:rPr lang="en" sz="1700"/>
              <a:t>analysers</a:t>
            </a:r>
            <a:r>
              <a:rPr lang="en" sz="1700"/>
              <a:t>, reporters)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Data challenges</a:t>
            </a:r>
            <a:endParaRPr sz="17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Investigations</a:t>
            </a:r>
            <a:endParaRPr sz="21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Normalization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Cleaning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Analysis</a:t>
            </a:r>
            <a:endParaRPr sz="17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Conclusions</a:t>
            </a:r>
            <a:endParaRPr sz="2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4950" y="956075"/>
            <a:ext cx="5030175" cy="3772632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Variance Analysis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2"/>
          <p:cNvSpPr txBox="1"/>
          <p:nvPr>
            <p:ph idx="1" type="body"/>
          </p:nvPr>
        </p:nvSpPr>
        <p:spPr>
          <a:xfrm>
            <a:off x="387900" y="1171600"/>
            <a:ext cx="3390600" cy="35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Normalizers (HF183, </a:t>
            </a:r>
            <a:r>
              <a:rPr lang="en"/>
              <a:t>CrP, </a:t>
            </a:r>
            <a:r>
              <a:rPr lang="en"/>
              <a:t> and </a:t>
            </a:r>
            <a:r>
              <a:rPr lang="en"/>
              <a:t>PMMoV) </a:t>
            </a:r>
            <a:r>
              <a:rPr lang="en"/>
              <a:t>have lower systemic variance than N1 and N2.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PMMoV has higher systemic variance than other normalizers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N2 has higher variance at ever level then N1</a:t>
            </a:r>
            <a:endParaRPr/>
          </a:p>
        </p:txBody>
      </p:sp>
      <p:pic>
        <p:nvPicPr>
          <p:cNvPr id="234" name="Google Shape;23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4958" y="956075"/>
            <a:ext cx="5030166" cy="377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 txBox="1"/>
          <p:nvPr>
            <p:ph type="title"/>
          </p:nvPr>
        </p:nvSpPr>
        <p:spPr>
          <a:xfrm>
            <a:off x="311700" y="445025"/>
            <a:ext cx="43122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</a:t>
            </a:r>
            <a:r>
              <a:rPr lang="en"/>
              <a:t> Analysis</a:t>
            </a:r>
            <a:endParaRPr/>
          </a:p>
        </p:txBody>
      </p:sp>
      <p:sp>
        <p:nvSpPr>
          <p:cNvPr id="240" name="Google Shape;240;p33"/>
          <p:cNvSpPr txBox="1"/>
          <p:nvPr>
            <p:ph idx="1" type="body"/>
          </p:nvPr>
        </p:nvSpPr>
        <p:spPr>
          <a:xfrm>
            <a:off x="311700" y="1171600"/>
            <a:ext cx="32862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Goal:  </a:t>
            </a:r>
            <a:br>
              <a:rPr lang="en"/>
            </a:br>
            <a:r>
              <a:rPr lang="en"/>
              <a:t>Determine temporal offset between cases and wastewater (N1/N2) measurements.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Results: </a:t>
            </a:r>
            <a:br>
              <a:rPr lang="en"/>
            </a:br>
            <a:r>
              <a:rPr lang="en"/>
              <a:t>Future days more important</a:t>
            </a:r>
            <a:endParaRPr/>
          </a:p>
        </p:txBody>
      </p:sp>
      <p:pic>
        <p:nvPicPr>
          <p:cNvPr id="241" name="Google Shape;2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3825" y="1303987"/>
            <a:ext cx="5077450" cy="31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/>
          <p:nvPr>
            <p:ph type="title"/>
          </p:nvPr>
        </p:nvSpPr>
        <p:spPr>
          <a:xfrm>
            <a:off x="311700" y="445025"/>
            <a:ext cx="38007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Offset Analysis Results</a:t>
            </a:r>
            <a:endParaRPr/>
          </a:p>
        </p:txBody>
      </p:sp>
      <p:pic>
        <p:nvPicPr>
          <p:cNvPr id="247" name="Google Shape;24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8425" y="1135899"/>
            <a:ext cx="4783875" cy="2871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4"/>
          <p:cNvSpPr txBox="1"/>
          <p:nvPr>
            <p:ph idx="1" type="body"/>
          </p:nvPr>
        </p:nvSpPr>
        <p:spPr>
          <a:xfrm>
            <a:off x="311700" y="1171600"/>
            <a:ext cx="3639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Offset between wastewater and case data varies by variant.</a:t>
            </a:r>
            <a:br>
              <a:rPr lang="en"/>
            </a:b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Offset is sometimes lagging and sometimes leading case data.</a:t>
            </a:r>
            <a:br>
              <a:rPr lang="en"/>
            </a:b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Variant and population size both affect offset.</a:t>
            </a:r>
            <a:br>
              <a:rPr lang="en"/>
            </a:b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Reasons for differences between variants are unknown.</a:t>
            </a:r>
            <a:endParaRPr/>
          </a:p>
        </p:txBody>
      </p:sp>
      <p:sp>
        <p:nvSpPr>
          <p:cNvPr id="249" name="Google Shape;249;p34"/>
          <p:cNvSpPr/>
          <p:nvPr/>
        </p:nvSpPr>
        <p:spPr>
          <a:xfrm>
            <a:off x="4858075" y="4383075"/>
            <a:ext cx="195900" cy="185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4"/>
          <p:cNvSpPr txBox="1"/>
          <p:nvPr/>
        </p:nvSpPr>
        <p:spPr>
          <a:xfrm>
            <a:off x="5127975" y="4275825"/>
            <a:ext cx="385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Offset 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out of range &gt;10 or &lt;-10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pSp>
        <p:nvGrpSpPr>
          <p:cNvPr id="251" name="Google Shape;251;p34"/>
          <p:cNvGrpSpPr/>
          <p:nvPr/>
        </p:nvGrpSpPr>
        <p:grpSpPr>
          <a:xfrm>
            <a:off x="9345225" y="1058225"/>
            <a:ext cx="523800" cy="404700"/>
            <a:chOff x="5063025" y="136700"/>
            <a:chExt cx="523800" cy="404700"/>
          </a:xfrm>
        </p:grpSpPr>
        <p:cxnSp>
          <p:nvCxnSpPr>
            <p:cNvPr id="252" name="Google Shape;252;p34"/>
            <p:cNvCxnSpPr/>
            <p:nvPr/>
          </p:nvCxnSpPr>
          <p:spPr>
            <a:xfrm flipH="1">
              <a:off x="5063025" y="136700"/>
              <a:ext cx="523800" cy="4047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3" name="Google Shape;253;p34"/>
            <p:cNvCxnSpPr/>
            <p:nvPr/>
          </p:nvCxnSpPr>
          <p:spPr>
            <a:xfrm>
              <a:off x="5063025" y="136700"/>
              <a:ext cx="523800" cy="4047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59" name="Google Shape;259;p3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Outlier detection helps fix local (short term) issues but does nothing for the wider trend.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Smoothing works but creates lagging issues.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Normalization has huge impact on signal comparison.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 more comprehensive breakdown of the sources of variance allows for better, more predictive models.</a:t>
            </a:r>
            <a:endParaRPr sz="2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Directions</a:t>
            </a:r>
            <a:endParaRPr/>
          </a:p>
        </p:txBody>
      </p:sp>
      <p:sp>
        <p:nvSpPr>
          <p:cNvPr id="265" name="Google Shape;265;p36"/>
          <p:cNvSpPr txBox="1"/>
          <p:nvPr>
            <p:ph idx="1" type="body"/>
          </p:nvPr>
        </p:nvSpPr>
        <p:spPr>
          <a:xfrm>
            <a:off x="311700" y="1171600"/>
            <a:ext cx="42603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Achieve</a:t>
            </a:r>
            <a:r>
              <a:rPr lang="en" sz="2000"/>
              <a:t> a b</a:t>
            </a:r>
            <a:r>
              <a:rPr lang="en" sz="2000"/>
              <a:t>etter understanding of variance in order to create more comprehensive model.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Improve estimates of shedding and case testing viral load distributions.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Continue optimizing current methods.</a:t>
            </a:r>
            <a:endParaRPr sz="2000"/>
          </a:p>
        </p:txBody>
      </p:sp>
      <p:pic>
        <p:nvPicPr>
          <p:cNvPr id="266" name="Google Shape;2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5925" y="1616913"/>
            <a:ext cx="4076949" cy="250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Products</a:t>
            </a:r>
            <a:endParaRPr/>
          </a:p>
        </p:txBody>
      </p:sp>
      <p:sp>
        <p:nvSpPr>
          <p:cNvPr id="272" name="Google Shape;272;p37"/>
          <p:cNvSpPr txBox="1"/>
          <p:nvPr>
            <p:ph idx="1" type="body"/>
          </p:nvPr>
        </p:nvSpPr>
        <p:spPr>
          <a:xfrm>
            <a:off x="311700" y="1171600"/>
            <a:ext cx="3585000" cy="18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Presented two poster sessions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GitHub repository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Contact us if you’d like more information.</a:t>
            </a:r>
            <a:endParaRPr/>
          </a:p>
        </p:txBody>
      </p:sp>
      <p:pic>
        <p:nvPicPr>
          <p:cNvPr id="273" name="Google Shape;27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1081" y="1058225"/>
            <a:ext cx="4243518" cy="2838374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7"/>
          <p:cNvSpPr txBox="1"/>
          <p:nvPr/>
        </p:nvSpPr>
        <p:spPr>
          <a:xfrm>
            <a:off x="4241075" y="3896600"/>
            <a:ext cx="424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ld Standard TT"/>
                <a:ea typeface="Old Standard TT"/>
                <a:cs typeface="Old Standard TT"/>
                <a:sym typeface="Old Standard TT"/>
              </a:rPr>
              <a:t>https://github.com/AFIDSI/Covid19-Wastewater-Analysis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75" name="Google Shape;275;p37"/>
          <p:cNvSpPr txBox="1"/>
          <p:nvPr/>
        </p:nvSpPr>
        <p:spPr>
          <a:xfrm>
            <a:off x="515575" y="3250100"/>
            <a:ext cx="2661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Contact</a:t>
            </a: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:</a:t>
            </a:r>
            <a:b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</a:b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Marlin Lee</a:t>
            </a:r>
            <a:b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</a:b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mrlee6@wisc.edu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8"/>
          <p:cNvSpPr txBox="1"/>
          <p:nvPr>
            <p:ph type="title"/>
          </p:nvPr>
        </p:nvSpPr>
        <p:spPr>
          <a:xfrm>
            <a:off x="311700" y="445025"/>
            <a:ext cx="57759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Data Standard Practices</a:t>
            </a:r>
            <a:endParaRPr/>
          </a:p>
        </p:txBody>
      </p:sp>
      <p:sp>
        <p:nvSpPr>
          <p:cNvPr id="281" name="Google Shape;281;p38"/>
          <p:cNvSpPr txBox="1"/>
          <p:nvPr>
            <p:ph idx="1" type="body"/>
          </p:nvPr>
        </p:nvSpPr>
        <p:spPr>
          <a:xfrm>
            <a:off x="311700" y="1171600"/>
            <a:ext cx="8520600" cy="13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Cases can have strong day of the week effect / daily </a:t>
            </a:r>
            <a:r>
              <a:rPr lang="en"/>
              <a:t>volatility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Use weekly average instead</a:t>
            </a:r>
            <a:endParaRPr/>
          </a:p>
        </p:txBody>
      </p:sp>
      <p:pic>
        <p:nvPicPr>
          <p:cNvPr id="282" name="Google Shape;282;p38"/>
          <p:cNvPicPr preferRelativeResize="0"/>
          <p:nvPr/>
        </p:nvPicPr>
        <p:blipFill rotWithShape="1">
          <a:blip r:embed="rId3">
            <a:alphaModFix/>
          </a:blip>
          <a:srcRect b="49184" l="0" r="0" t="0"/>
          <a:stretch/>
        </p:blipFill>
        <p:spPr>
          <a:xfrm>
            <a:off x="915776" y="2392675"/>
            <a:ext cx="7448899" cy="233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Offline Flags for Measuring Optimal Connection </a:t>
            </a:r>
            <a:endParaRPr/>
          </a:p>
        </p:txBody>
      </p:sp>
      <p:pic>
        <p:nvPicPr>
          <p:cNvPr id="288" name="Google Shape;28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6700" y="1209353"/>
            <a:ext cx="4572000" cy="2821772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9"/>
          <p:cNvSpPr txBox="1"/>
          <p:nvPr/>
        </p:nvSpPr>
        <p:spPr>
          <a:xfrm>
            <a:off x="362725" y="1347000"/>
            <a:ext cx="260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●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Create Label for local minimum and maximum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0"/>
          <p:cNvSpPr txBox="1"/>
          <p:nvPr>
            <p:ph type="title"/>
          </p:nvPr>
        </p:nvSpPr>
        <p:spPr>
          <a:xfrm>
            <a:off x="311700" y="445025"/>
            <a:ext cx="8520600" cy="8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Average and Sampling Frequency</a:t>
            </a:r>
            <a:endParaRPr/>
          </a:p>
        </p:txBody>
      </p:sp>
      <p:sp>
        <p:nvSpPr>
          <p:cNvPr id="295" name="Google Shape;295;p40"/>
          <p:cNvSpPr txBox="1"/>
          <p:nvPr>
            <p:ph idx="1" type="body"/>
          </p:nvPr>
        </p:nvSpPr>
        <p:spPr>
          <a:xfrm>
            <a:off x="311700" y="1567150"/>
            <a:ext cx="3279600" cy="25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Weekly average works ok for madison (7 day / week sampling)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Is skewed by outliers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Weekly average works much worse for lower  frequency sites</a:t>
            </a:r>
            <a:endParaRPr/>
          </a:p>
        </p:txBody>
      </p:sp>
      <p:pic>
        <p:nvPicPr>
          <p:cNvPr id="296" name="Google Shape;29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8525" y="1567150"/>
            <a:ext cx="4572000" cy="2821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Smoothing Results</a:t>
            </a:r>
            <a:endParaRPr/>
          </a:p>
        </p:txBody>
      </p:sp>
      <p:sp>
        <p:nvSpPr>
          <p:cNvPr id="302" name="Google Shape;302;p41"/>
          <p:cNvSpPr txBox="1"/>
          <p:nvPr>
            <p:ph idx="1" type="body"/>
          </p:nvPr>
        </p:nvSpPr>
        <p:spPr>
          <a:xfrm>
            <a:off x="311700" y="1338675"/>
            <a:ext cx="2905200" cy="3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Smoothed data (lines) provide better trending indicators than non-smoothed data (points).</a:t>
            </a:r>
            <a:endParaRPr/>
          </a:p>
        </p:txBody>
      </p:sp>
      <p:pic>
        <p:nvPicPr>
          <p:cNvPr id="303" name="Google Shape;30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6775" y="1014400"/>
            <a:ext cx="5615525" cy="346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Wastewater-Based Epidemiology (WBE)?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223450" y="1150025"/>
            <a:ext cx="39438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81"/>
              <a:t>Process</a:t>
            </a:r>
            <a:r>
              <a:rPr lang="en" sz="2181"/>
              <a:t>:</a:t>
            </a:r>
            <a:endParaRPr sz="2181"/>
          </a:p>
          <a:p>
            <a:pPr indent="-335953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2181"/>
              <a:t>Collect samples from sewersheds</a:t>
            </a:r>
            <a:endParaRPr sz="2181"/>
          </a:p>
          <a:p>
            <a:pPr indent="-33595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181"/>
              <a:t>Analyze samples at State Lab of Hygiene</a:t>
            </a:r>
            <a:endParaRPr sz="2181"/>
          </a:p>
          <a:p>
            <a:pPr indent="-33595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181"/>
              <a:t>Report results at Department of Health services</a:t>
            </a:r>
            <a:endParaRPr sz="218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81"/>
              <a:t>Goals:</a:t>
            </a:r>
            <a:endParaRPr sz="2181"/>
          </a:p>
          <a:p>
            <a:pPr indent="-335953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2181"/>
              <a:t>Help people make better policy</a:t>
            </a:r>
            <a:endParaRPr sz="2181"/>
          </a:p>
          <a:p>
            <a:pPr indent="-33595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181"/>
              <a:t>Identify outbreaks before they manifest in the case data</a:t>
            </a:r>
            <a:endParaRPr sz="2000"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8500" y="1659075"/>
            <a:ext cx="4603801" cy="2379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Wisconsin Covid-19 Data Sources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450" y="1058225"/>
            <a:ext cx="3976250" cy="370174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4119500" y="1801138"/>
            <a:ext cx="2739300" cy="25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Wastewater Data</a:t>
            </a:r>
            <a:endParaRPr sz="2400"/>
          </a:p>
          <a:p>
            <a:pPr indent="-358140" lvl="1" marL="914400" rtl="0" algn="l">
              <a:spcBef>
                <a:spcPts val="1200"/>
              </a:spcBef>
              <a:spcAft>
                <a:spcPts val="0"/>
              </a:spcAft>
              <a:buSzPct val="100000"/>
              <a:buChar char="○"/>
            </a:pPr>
            <a:r>
              <a:rPr lang="en" sz="2400"/>
              <a:t>82 Sites</a:t>
            </a:r>
            <a:endParaRPr sz="2400"/>
          </a:p>
          <a:p>
            <a:pPr indent="-35814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400"/>
              <a:t>~3 years</a:t>
            </a:r>
            <a:endParaRPr sz="2400"/>
          </a:p>
          <a:p>
            <a:pPr indent="-35814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400"/>
              <a:t>1 - 6 days / week</a:t>
            </a:r>
            <a:endParaRPr sz="2400"/>
          </a:p>
          <a:p>
            <a:pPr indent="-35814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400"/>
              <a:t>64,000 samples</a:t>
            </a:r>
            <a:endParaRPr sz="2400"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6595225" y="1801138"/>
            <a:ext cx="2473200" cy="18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Case Data</a:t>
            </a:r>
            <a:endParaRPr sz="2400"/>
          </a:p>
          <a:p>
            <a:pPr indent="-358140" lvl="1" marL="914400" rtl="0" algn="l">
              <a:spcBef>
                <a:spcPts val="1200"/>
              </a:spcBef>
              <a:spcAft>
                <a:spcPts val="0"/>
              </a:spcAft>
              <a:buSzPct val="100000"/>
              <a:buChar char="○"/>
            </a:pPr>
            <a:r>
              <a:rPr lang="en" sz="2400"/>
              <a:t>82 Sites</a:t>
            </a:r>
            <a:endParaRPr sz="2400"/>
          </a:p>
          <a:p>
            <a:pPr indent="-35814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400"/>
              <a:t>~3 years</a:t>
            </a:r>
            <a:endParaRPr sz="2400"/>
          </a:p>
          <a:p>
            <a:pPr indent="-35814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400"/>
              <a:t>7 days / week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WBE is a Multi-Organization Collaboration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788025" y="1128925"/>
            <a:ext cx="3392400" cy="14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81"/>
              <a:t>Regional</a:t>
            </a:r>
            <a:endParaRPr sz="2181"/>
          </a:p>
          <a:p>
            <a:pPr indent="-34634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2181"/>
              <a:t>DHS</a:t>
            </a:r>
            <a:endParaRPr sz="2181"/>
          </a:p>
          <a:p>
            <a:pPr indent="-34634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181"/>
              <a:t>WSLH</a:t>
            </a:r>
            <a:endParaRPr sz="2181"/>
          </a:p>
          <a:p>
            <a:pPr indent="-34634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181"/>
              <a:t>UM Milwaukee</a:t>
            </a:r>
            <a:endParaRPr sz="2181"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5191600" y="1128924"/>
            <a:ext cx="3392400" cy="10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81"/>
              <a:t>National</a:t>
            </a:r>
            <a:endParaRPr sz="1881"/>
          </a:p>
          <a:p>
            <a:pPr indent="-348070" lvl="0" marL="457200" rtl="0" algn="l">
              <a:spcBef>
                <a:spcPts val="1200"/>
              </a:spcBef>
              <a:spcAft>
                <a:spcPts val="0"/>
              </a:spcAft>
              <a:buSzPts val="1881"/>
              <a:buChar char="●"/>
            </a:pPr>
            <a:r>
              <a:rPr lang="en" sz="1881"/>
              <a:t>CDC</a:t>
            </a:r>
            <a:endParaRPr sz="1700"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4971" y="2659735"/>
            <a:ext cx="1087106" cy="3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1250" y="2259979"/>
            <a:ext cx="1154545" cy="3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983880"/>
            <a:ext cx="8679901" cy="1991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 rotWithShape="1">
          <a:blip r:embed="rId3">
            <a:alphaModFix/>
          </a:blip>
          <a:srcRect b="10730" l="0" r="1244" t="0"/>
          <a:stretch/>
        </p:blipFill>
        <p:spPr>
          <a:xfrm>
            <a:off x="257463" y="1804725"/>
            <a:ext cx="8629073" cy="23734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WBE Information is Communicated to the Public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of Working with the Data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171600"/>
            <a:ext cx="37908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Data is inherently noisy</a:t>
            </a:r>
            <a:endParaRPr sz="2200"/>
          </a:p>
          <a:p>
            <a:pPr indent="-3683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Sampling differences </a:t>
            </a:r>
            <a:br>
              <a:rPr lang="en" sz="2200"/>
            </a:br>
            <a:r>
              <a:rPr lang="en" sz="2200"/>
              <a:t>(once / week vs. many times / week)</a:t>
            </a:r>
            <a:endParaRPr sz="2200"/>
          </a:p>
          <a:p>
            <a:pPr indent="-3683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Analysis method </a:t>
            </a:r>
            <a:r>
              <a:rPr lang="en" sz="2200"/>
              <a:t>differences (qpcr vs. dpcr)</a:t>
            </a:r>
            <a:endParaRPr sz="2200"/>
          </a:p>
          <a:p>
            <a:pPr indent="-3683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Many cofactors (population, time etc.)</a:t>
            </a:r>
            <a:endParaRPr sz="2200"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8000" y="1171600"/>
            <a:ext cx="4527300" cy="356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34701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Investigations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171600"/>
            <a:ext cx="34701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Cleaning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Outliers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Smoothing</a:t>
            </a:r>
            <a:br>
              <a:rPr lang="en" sz="2200"/>
            </a:b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Normalization</a:t>
            </a:r>
            <a:br>
              <a:rPr lang="en" sz="2200"/>
            </a:b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Analysis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Variance analysis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Offset analysis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9025" y="835651"/>
            <a:ext cx="4793301" cy="31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908975" y="4031150"/>
            <a:ext cx="4793400" cy="339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5000"/>
              </a:lnSpc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en" sz="1100"/>
              <a:t>Presented on April 17, 2023 Midwest Chapter SETAC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445025"/>
            <a:ext cx="1434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Outliers</a:t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11700" y="1171600"/>
            <a:ext cx="32652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Wastewater measurement data tends to be noisy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Removing outliers allows improved </a:t>
            </a:r>
            <a:r>
              <a:rPr lang="en"/>
              <a:t>detection</a:t>
            </a:r>
            <a:r>
              <a:rPr lang="en"/>
              <a:t> of trends in the data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9925" y="971375"/>
            <a:ext cx="5334600" cy="3200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